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75" r:id="rId3"/>
    <p:sldId id="265" r:id="rId4"/>
    <p:sldId id="294" r:id="rId5"/>
    <p:sldId id="295" r:id="rId6"/>
    <p:sldId id="374" r:id="rId7"/>
    <p:sldId id="326" r:id="rId8"/>
    <p:sldId id="327" r:id="rId9"/>
    <p:sldId id="328" r:id="rId10"/>
    <p:sldId id="329" r:id="rId11"/>
    <p:sldId id="330" r:id="rId12"/>
    <p:sldId id="331" r:id="rId13"/>
    <p:sldId id="332" r:id="rId14"/>
    <p:sldId id="333" r:id="rId15"/>
    <p:sldId id="334" r:id="rId16"/>
    <p:sldId id="335" r:id="rId17"/>
    <p:sldId id="336" r:id="rId18"/>
    <p:sldId id="337" r:id="rId19"/>
    <p:sldId id="338" r:id="rId20"/>
    <p:sldId id="339" r:id="rId21"/>
    <p:sldId id="340" r:id="rId22"/>
    <p:sldId id="341" r:id="rId23"/>
    <p:sldId id="342" r:id="rId24"/>
    <p:sldId id="343" r:id="rId25"/>
    <p:sldId id="344" r:id="rId26"/>
    <p:sldId id="345" r:id="rId27"/>
    <p:sldId id="346" r:id="rId28"/>
    <p:sldId id="347" r:id="rId29"/>
    <p:sldId id="348" r:id="rId30"/>
    <p:sldId id="350" r:id="rId31"/>
    <p:sldId id="351" r:id="rId32"/>
    <p:sldId id="352" r:id="rId33"/>
    <p:sldId id="353" r:id="rId34"/>
    <p:sldId id="354" r:id="rId35"/>
    <p:sldId id="355" r:id="rId36"/>
    <p:sldId id="356" r:id="rId37"/>
    <p:sldId id="357" r:id="rId38"/>
    <p:sldId id="358" r:id="rId39"/>
    <p:sldId id="359" r:id="rId40"/>
    <p:sldId id="360" r:id="rId41"/>
    <p:sldId id="361" r:id="rId42"/>
    <p:sldId id="362" r:id="rId43"/>
    <p:sldId id="363" r:id="rId44"/>
    <p:sldId id="364" r:id="rId45"/>
    <p:sldId id="365" r:id="rId46"/>
    <p:sldId id="366" r:id="rId47"/>
    <p:sldId id="367" r:id="rId48"/>
    <p:sldId id="368" r:id="rId49"/>
    <p:sldId id="369" r:id="rId50"/>
    <p:sldId id="370" r:id="rId51"/>
    <p:sldId id="371" r:id="rId52"/>
    <p:sldId id="372" r:id="rId53"/>
    <p:sldId id="373" r:id="rId54"/>
    <p:sldId id="325" r:id="rId55"/>
    <p:sldId id="324" r:id="rId5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6" autoAdjust="0"/>
    <p:restoredTop sz="94135" autoAdjust="0"/>
  </p:normalViewPr>
  <p:slideViewPr>
    <p:cSldViewPr>
      <p:cViewPr>
        <p:scale>
          <a:sx n="80" d="100"/>
          <a:sy n="80" d="100"/>
        </p:scale>
        <p:origin x="-391" y="3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83086-8714-4988-BBFE-7098EA96E865}" type="datetimeFigureOut">
              <a:rPr lang="en-US"/>
              <a:pPr>
                <a:defRPr/>
              </a:pPr>
              <a:t>9/30/2009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7583A-869D-485C-BCFB-18CCEED76C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88BFE-774A-4FFC-B3D0-C1EF4C22617F}" type="datetimeFigureOut">
              <a:rPr lang="en-US"/>
              <a:pPr>
                <a:defRPr/>
              </a:pPr>
              <a:t>9/30/2009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17B50-2388-4497-9DA2-28C22D291A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4B508-B5CE-4267-8743-F09FBAD2D21A}" type="datetimeFigureOut">
              <a:rPr lang="en-US"/>
              <a:pPr>
                <a:defRPr/>
              </a:pPr>
              <a:t>9/30/2009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13D08-A3BD-4A19-9EAB-FC8BF0826D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40E90-4F4B-454B-9765-D405BBF64061}" type="datetimeFigureOut">
              <a:rPr lang="en-US"/>
              <a:pPr>
                <a:defRPr/>
              </a:pPr>
              <a:t>9/30/2009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AE481-1F8E-4F38-99B4-478F47620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26DA3-BF53-4BAF-9269-7472D8D4E73D}" type="datetimeFigureOut">
              <a:rPr lang="en-US"/>
              <a:pPr>
                <a:defRPr/>
              </a:pPr>
              <a:t>9/30/2009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EDC0F-4850-45AA-8043-C16E16F362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4A713-DC2C-44C7-B088-CEBF64BE7909}" type="datetimeFigureOut">
              <a:rPr lang="en-US"/>
              <a:pPr>
                <a:defRPr/>
              </a:pPr>
              <a:t>9/30/2009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F0FD9-452B-4DAA-ACC8-0B8AD02C06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BF02F-3D2D-44B2-8C72-9D7DEBB17A43}" type="datetimeFigureOut">
              <a:rPr lang="en-US"/>
              <a:pPr>
                <a:defRPr/>
              </a:pPr>
              <a:t>9/30/2009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4FB0B-360E-4A90-837F-1878E7A35C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9D93E-1004-4A22-9F42-D6B8E28208D4}" type="datetimeFigureOut">
              <a:rPr lang="en-US"/>
              <a:pPr>
                <a:defRPr/>
              </a:pPr>
              <a:t>9/30/2009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4E588-31D0-422B-914E-4CEC703007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BDAC0-2484-4B47-B4D7-CF2619475C0F}" type="datetimeFigureOut">
              <a:rPr lang="en-US"/>
              <a:pPr>
                <a:defRPr/>
              </a:pPr>
              <a:t>9/30/2009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F1941-1B18-4340-AB6A-6FB68FDB0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8C5A6-B409-4234-83F8-19313B11F199}" type="datetimeFigureOut">
              <a:rPr lang="en-US"/>
              <a:pPr>
                <a:defRPr/>
              </a:pPr>
              <a:t>9/30/2009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1B7055-9AC9-4568-9949-D2046DBFD4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1D4EC-B698-486B-A666-7E65FF4BF0A4}" type="datetimeFigureOut">
              <a:rPr lang="en-US"/>
              <a:pPr>
                <a:defRPr/>
              </a:pPr>
              <a:t>9/30/2009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158F1-AB42-4B2D-8464-3F63417C39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1A693CD-20AB-47C6-A133-A098DBBFB49D}" type="datetimeFigureOut">
              <a:rPr lang="en-US"/>
              <a:pPr>
                <a:defRPr/>
              </a:pPr>
              <a:t>9/30/2009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E44E298-D873-4E3B-8768-24793E8699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b="1" smtClean="0"/>
              <a:t>HY</a:t>
            </a:r>
            <a:r>
              <a:rPr lang="en-US" b="1" smtClean="0"/>
              <a:t>BRIDIZING OF MEDIAN IRISES</a:t>
            </a:r>
            <a:br>
              <a:rPr lang="en-US" b="1" smtClean="0"/>
            </a:br>
            <a:r>
              <a:rPr lang="en-US" sz="2800" b="1" smtClean="0"/>
              <a:t>Featuring Introductions of Carol Lankow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 smtClean="0">
                <a:solidFill>
                  <a:schemeClr val="tx1"/>
                </a:solidFill>
              </a:rPr>
              <a:t> 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r>
              <a:rPr lang="en-US" smtClean="0"/>
              <a:t>Cool Treat</a:t>
            </a:r>
            <a:endParaRPr lang="en-US" smtClean="0"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990600" y="6172200"/>
          <a:ext cx="7467598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3486"/>
                <a:gridCol w="626463"/>
                <a:gridCol w="1721408"/>
                <a:gridCol w="3368884"/>
                <a:gridCol w="637357"/>
              </a:tblGrid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/>
                        <a:t>1994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BB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6E+25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46-IB Hellcat X TB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HM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4289" name="Picture 2" descr="C:\Documents and Settings\carla\Desktop\George's Program\COOL TREAT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143000"/>
            <a:ext cx="7269163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Snoopy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143000" y="6172200"/>
          <a:ext cx="7239000" cy="350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562"/>
                <a:gridCol w="626463"/>
                <a:gridCol w="1721408"/>
                <a:gridCol w="3368884"/>
                <a:gridCol w="744683"/>
              </a:tblGrid>
              <a:tr h="3048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/>
                        <a:t>1996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BB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7K45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47-TB  X  6E25-Cool Treat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HM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5313" name="Picture 2" descr="C:\Documents and Settings\carla\Desktop\George's Program\Snoopy 2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19200"/>
            <a:ext cx="7269163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en-US" smtClean="0"/>
              <a:t>Friday Blues</a:t>
            </a:r>
            <a:endParaRPr lang="en-US" smtClean="0"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990600" y="6172200"/>
          <a:ext cx="754380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3121"/>
                <a:gridCol w="648801"/>
                <a:gridCol w="1512278"/>
                <a:gridCol w="3759517"/>
                <a:gridCol w="660083"/>
              </a:tblGrid>
              <a:tr h="381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/>
                        <a:t>1997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/>
                        <a:t>BB</a:t>
                      </a:r>
                      <a:endParaRPr lang="en-US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6L62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46-IB Friday Harbor-4A40-5 X TB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HM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6337" name="Picture 2" descr="C:\Documents and Settings\carla\Desktop\George's Program\Friday Blues 3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914400"/>
            <a:ext cx="3665538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en-US" smtClean="0"/>
              <a:t>Indigo Doll</a:t>
            </a:r>
            <a:endParaRPr lang="en-US" smtClean="0"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066800" y="6172200"/>
          <a:ext cx="728407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9962"/>
                <a:gridCol w="626463"/>
                <a:gridCol w="1721408"/>
                <a:gridCol w="3368884"/>
                <a:gridCol w="637357"/>
              </a:tblGrid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/>
                        <a:t>1997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/>
                        <a:t>BB</a:t>
                      </a:r>
                      <a:endParaRPr lang="en-US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7L75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47-TB X 6E25-Cool Treat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HM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7361" name="Picture 2" descr="C:\Documents and Settings\carla\Desktop\George's Program\Indigo Doll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219200"/>
            <a:ext cx="7269163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r>
              <a:rPr lang="en-US" smtClean="0"/>
              <a:t>Cotton Charmer</a:t>
            </a:r>
            <a:endParaRPr lang="en-US" smtClean="0"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066800" y="6172200"/>
          <a:ext cx="728407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9962"/>
                <a:gridCol w="626463"/>
                <a:gridCol w="1721408"/>
                <a:gridCol w="3368884"/>
                <a:gridCol w="637357"/>
              </a:tblGrid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/>
                        <a:t>1998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/>
                        <a:t>BB</a:t>
                      </a:r>
                      <a:endParaRPr lang="en-US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7K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47-Unknown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8385" name="Picture 2" descr="C:\Documents and Settings\carla\Desktop\George's Program\Cotton Charmer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19200"/>
            <a:ext cx="7269163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en-US" smtClean="0"/>
              <a:t>Classic Navy</a:t>
            </a:r>
            <a:endParaRPr lang="en-US" smtClean="0"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066800" y="6172200"/>
          <a:ext cx="728407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9962"/>
                <a:gridCol w="626463"/>
                <a:gridCol w="1721408"/>
                <a:gridCol w="3368884"/>
                <a:gridCol w="637357"/>
              </a:tblGrid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/>
                        <a:t>1999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/>
                        <a:t>BB</a:t>
                      </a:r>
                      <a:endParaRPr lang="en-US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/>
                        <a:t>8K51</a:t>
                      </a:r>
                      <a:endParaRPr lang="en-US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48-TB X TB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AM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9409" name="Picture 2" descr="C:\Documents and Settings\carla\Desktop\George's Program\Lankow-ClassicNavyFresno Andi #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219200"/>
            <a:ext cx="4935538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en-US" smtClean="0"/>
              <a:t>Mango Smoothy</a:t>
            </a:r>
            <a:endParaRPr lang="en-US" smtClean="0"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914400" y="6172200"/>
          <a:ext cx="723900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2362"/>
                <a:gridCol w="626463"/>
                <a:gridCol w="1110575"/>
                <a:gridCol w="3733800"/>
                <a:gridCol w="685800"/>
              </a:tblGrid>
              <a:tr h="381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/>
                        <a:t>2000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/>
                        <a:t>BB</a:t>
                      </a:r>
                      <a:endParaRPr lang="en-US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/>
                        <a:t>5L41</a:t>
                      </a:r>
                      <a:endParaRPr lang="en-US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45-(IB-Ask Alma  x  42 seed) X  BB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AM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0433" name="Picture 2" descr="C:\Documents and Settings\carla\Desktop\George's Program\Mango Smoothy 1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143000"/>
            <a:ext cx="7269163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en-US" smtClean="0"/>
              <a:t>Andi</a:t>
            </a:r>
            <a:endParaRPr lang="en-US" smtClean="0"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838200" y="6172200"/>
          <a:ext cx="7239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2529"/>
                <a:gridCol w="603408"/>
                <a:gridCol w="1658057"/>
                <a:gridCol w="3244904"/>
                <a:gridCol w="690102"/>
              </a:tblGrid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/>
                        <a:t>1974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IB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/>
                        <a:t>L805-1</a:t>
                      </a:r>
                      <a:endParaRPr lang="en-US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44- TB X SDB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HM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1457" name="Picture 6" descr="Andi IB C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143000"/>
            <a:ext cx="7269163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96962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en-US" smtClean="0"/>
              <a:t>Country Dee Jay</a:t>
            </a:r>
            <a:endParaRPr lang="en-US" smtClean="0"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914400" y="6172200"/>
          <a:ext cx="7238999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4207"/>
                <a:gridCol w="622586"/>
                <a:gridCol w="1330888"/>
                <a:gridCol w="3559238"/>
                <a:gridCol w="802080"/>
              </a:tblGrid>
              <a:tr h="381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/>
                        <a:t>1979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/>
                        <a:t>IB</a:t>
                      </a:r>
                      <a:endParaRPr lang="en-US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/>
                        <a:t>7544-1</a:t>
                      </a:r>
                      <a:endParaRPr lang="en-US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44- Lilliput x </a:t>
                      </a:r>
                      <a:r>
                        <a:rPr lang="en-US" sz="2000" dirty="0" err="1" smtClean="0"/>
                        <a:t>Iaphylla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/>
                        <a:t>Geneva S2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HM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2481" name="Picture 2" descr="C:\Documents and Settings\carla\Desktop\George's Program\Country D J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19200"/>
            <a:ext cx="7269163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en-US" smtClean="0"/>
              <a:t>Briquet</a:t>
            </a:r>
            <a:endParaRPr lang="en-US" smtClean="0"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066800" y="6172200"/>
          <a:ext cx="728407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9962"/>
                <a:gridCol w="626463"/>
                <a:gridCol w="1721408"/>
                <a:gridCol w="3368884"/>
                <a:gridCol w="637357"/>
              </a:tblGrid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/>
                        <a:t>1980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/>
                        <a:t>IB</a:t>
                      </a:r>
                      <a:endParaRPr lang="en-US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/>
                        <a:t>6622-1</a:t>
                      </a:r>
                      <a:endParaRPr lang="en-US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44-TB X (TB x </a:t>
                      </a:r>
                      <a:r>
                        <a:rPr lang="en-US" sz="2000" dirty="0" err="1"/>
                        <a:t>Ipumila</a:t>
                      </a:r>
                      <a:r>
                        <a:rPr lang="en-US" sz="2000" dirty="0"/>
                        <a:t>)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HM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3505" name="Picture 2" descr="C:\Documents and Settings\carla\Desktop\George's Program\Briquet2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1143000"/>
            <a:ext cx="3230563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smtClean="0"/>
              <a:t>BEARDED IRIS CONFIGURATION</a:t>
            </a:r>
          </a:p>
        </p:txBody>
      </p:sp>
      <p:pic>
        <p:nvPicPr>
          <p:cNvPr id="39939" name="Picture 2" descr="C:\document\Images\AA IRIS\George's Power Point\Bearded Irises cha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19200"/>
            <a:ext cx="8429625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r>
              <a:rPr lang="en-US" smtClean="0"/>
              <a:t>Keri</a:t>
            </a:r>
            <a:endParaRPr lang="en-US" smtClean="0"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990600" y="6172200"/>
          <a:ext cx="71628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6162"/>
                <a:gridCol w="626463"/>
                <a:gridCol w="1721408"/>
                <a:gridCol w="3046767"/>
                <a:gridCol w="762000"/>
              </a:tblGrid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/>
                        <a:t>1980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IB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/>
                        <a:t>7592-2</a:t>
                      </a:r>
                      <a:endParaRPr lang="en-US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44-TB  X  SDB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4529" name="Picture 6" descr="Keri IB C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143000"/>
            <a:ext cx="7269163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en-US" smtClean="0"/>
              <a:t>Moss Bay</a:t>
            </a:r>
            <a:endParaRPr lang="en-US" smtClean="0"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143000" y="6172200"/>
          <a:ext cx="728407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9962"/>
                <a:gridCol w="626463"/>
                <a:gridCol w="1491575"/>
                <a:gridCol w="3429000"/>
                <a:gridCol w="807074"/>
              </a:tblGrid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/>
                        <a:t>1986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/>
                        <a:t>IB</a:t>
                      </a:r>
                      <a:endParaRPr lang="en-US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4A39-1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44-SDB  X  </a:t>
                      </a:r>
                      <a:r>
                        <a:rPr lang="en-US" sz="2000" dirty="0" err="1" smtClean="0"/>
                        <a:t>Iaphylla</a:t>
                      </a:r>
                      <a:r>
                        <a:rPr lang="en-US" sz="2000" dirty="0" smtClean="0"/>
                        <a:t>-Geneva </a:t>
                      </a:r>
                      <a:r>
                        <a:rPr lang="en-US" sz="2000" dirty="0"/>
                        <a:t>S2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HM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5553" name="Picture 2" descr="C:\Documents and Settings\carla\Desktop\George's Program\Moss Bay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143000"/>
            <a:ext cx="7269163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r>
              <a:rPr lang="en-US" smtClean="0"/>
              <a:t>Ask Alma</a:t>
            </a:r>
            <a:endParaRPr lang="en-US" smtClean="0"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914400" y="6172200"/>
          <a:ext cx="716280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9321"/>
                <a:gridCol w="648801"/>
                <a:gridCol w="1782788"/>
                <a:gridCol w="2396490"/>
                <a:gridCol w="1295400"/>
              </a:tblGrid>
              <a:tr h="381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/>
                        <a:t>1987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/>
                        <a:t>IB</a:t>
                      </a:r>
                      <a:endParaRPr lang="en-US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/>
                        <a:t>4B-32-7</a:t>
                      </a:r>
                      <a:endParaRPr lang="en-US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44-TB X SDB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Medal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6577" name="Picture 4" descr="ASKALMA30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143000"/>
            <a:ext cx="7269163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en-US" smtClean="0"/>
              <a:t>Friday Harbor </a:t>
            </a:r>
            <a:endParaRPr lang="en-US" smtClean="0"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371600" y="6172200"/>
          <a:ext cx="6476999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8554"/>
                <a:gridCol w="811894"/>
                <a:gridCol w="1254746"/>
                <a:gridCol w="2243605"/>
                <a:gridCol w="838200"/>
              </a:tblGrid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/>
                        <a:t>1989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/>
                        <a:t>IB</a:t>
                      </a:r>
                      <a:endParaRPr lang="en-US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/>
                        <a:t>4A40-5</a:t>
                      </a:r>
                      <a:endParaRPr lang="en-US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46-SDB X TB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HM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7601" name="Picture 3" descr="C:\Documents and Settings\carla\Desktop\George's Program\IB.Friday Harbor 967 [Leonine 2K4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143000"/>
            <a:ext cx="6461125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en-US" smtClean="0"/>
              <a:t>Lady Day</a:t>
            </a:r>
            <a:endParaRPr lang="en-US" smtClean="0"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990600" y="6172200"/>
          <a:ext cx="728407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9962"/>
                <a:gridCol w="626463"/>
                <a:gridCol w="1721408"/>
                <a:gridCol w="3368884"/>
                <a:gridCol w="637357"/>
              </a:tblGrid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/>
                        <a:t>1990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/>
                        <a:t>IB</a:t>
                      </a:r>
                      <a:endParaRPr lang="en-US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4C39-3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44-SDB  X  TB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8625" name="Picture 2" descr="C:\Documents and Settings\carla\Desktop\George's Program\Lady Day 4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219200"/>
            <a:ext cx="7269163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en-US" smtClean="0"/>
              <a:t>Kara Noelle</a:t>
            </a:r>
            <a:endParaRPr lang="en-US" smtClean="0"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990600" y="6172200"/>
          <a:ext cx="728407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/>
                <a:gridCol w="794425"/>
                <a:gridCol w="1721408"/>
                <a:gridCol w="3368884"/>
                <a:gridCol w="637357"/>
              </a:tblGrid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/>
                        <a:t>1991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/>
                        <a:t>IB</a:t>
                      </a:r>
                      <a:endParaRPr lang="en-US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/>
                        <a:t>4F50-3</a:t>
                      </a:r>
                      <a:endParaRPr lang="en-US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44-TB X SDB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9649" name="Picture 2" descr="C:\Documents and Settings\carla\Desktop\George's Program\Kara Noelle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1143000"/>
            <a:ext cx="3230563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en-US" smtClean="0"/>
              <a:t>Cee Jay</a:t>
            </a:r>
            <a:endParaRPr lang="en-US" smtClean="0"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990600" y="6172200"/>
          <a:ext cx="7284074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9962"/>
                <a:gridCol w="626463"/>
                <a:gridCol w="1721408"/>
                <a:gridCol w="3122967"/>
                <a:gridCol w="883274"/>
              </a:tblGrid>
              <a:tr h="381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/>
                        <a:t>1992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/>
                        <a:t>IB</a:t>
                      </a:r>
                      <a:endParaRPr lang="en-US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/>
                        <a:t>4G35-1</a:t>
                      </a:r>
                      <a:endParaRPr lang="en-US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44-TB X SDB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Medal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0673" name="Picture 2" descr="C:\Documents and Settings\carla\Desktop\George's Program\CEEJAY1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143000"/>
            <a:ext cx="3230563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en-US" smtClean="0"/>
              <a:t>Lemon Whip</a:t>
            </a:r>
            <a:endParaRPr lang="en-US" smtClean="0"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838200" y="6172200"/>
          <a:ext cx="728407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9962"/>
                <a:gridCol w="626463"/>
                <a:gridCol w="1721408"/>
                <a:gridCol w="3368884"/>
                <a:gridCol w="637357"/>
              </a:tblGrid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/>
                        <a:t>1993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IB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/>
                        <a:t>4H55-1</a:t>
                      </a:r>
                      <a:endParaRPr lang="en-US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44- TB X SDB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AM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1697" name="Picture 2" descr="C:\Documents and Settings\carla\Desktop\George's Program\Lemon Whip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1219200"/>
            <a:ext cx="3230563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en-US" smtClean="0"/>
              <a:t>Santas Helper</a:t>
            </a:r>
            <a:endParaRPr lang="en-US" smtClean="0"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295400" y="6096000"/>
          <a:ext cx="6858001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200"/>
                <a:gridCol w="609600"/>
                <a:gridCol w="838200"/>
                <a:gridCol w="4095363"/>
                <a:gridCol w="476638"/>
              </a:tblGrid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/>
                        <a:t>1997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IB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4J34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44-(TB X(( IB-Cheers x  (TB x  SDB))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2721" name="Picture 2" descr="C:\Documents and Settings\carla\Desktop\George's Program\SANTAS HELPER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143000"/>
            <a:ext cx="3230563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en-US" smtClean="0">
                <a:ea typeface="Calibri" pitchFamily="34" charset="0"/>
                <a:cs typeface="Times New Roman" pitchFamily="18" charset="0"/>
              </a:rPr>
              <a:t>Hey There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066800" y="6172200"/>
          <a:ext cx="7239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5334"/>
                <a:gridCol w="903615"/>
                <a:gridCol w="1477347"/>
                <a:gridCol w="2733091"/>
                <a:gridCol w="1329613"/>
              </a:tblGrid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1992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MDB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Calibri"/>
                          <a:cs typeface="Times New Roman"/>
                        </a:rPr>
                        <a:t>OH1-1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Calibri"/>
                          <a:cs typeface="Times New Roman"/>
                        </a:rPr>
                        <a:t>36-SDB  X  MDB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Medal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3745" name="Picture 4" descr="HEYTHERE40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219200"/>
            <a:ext cx="7269163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smtClean="0"/>
              <a:t>CAROL'S AWARDS BY CLASSES OF IRIS</a:t>
            </a:r>
            <a:endParaRPr lang="en-US" sz="3600" smtClean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369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IRIS</a:t>
                      </a:r>
                      <a:br>
                        <a:rPr lang="en-US" sz="24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</a:br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TYPE</a:t>
                      </a:r>
                      <a:endParaRPr lang="en-US" sz="2400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  </a:t>
                      </a:r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NO.</a:t>
                      </a:r>
                      <a:br>
                        <a:rPr lang="en-US" sz="24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</a:br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INTROS</a:t>
                      </a:r>
                      <a:endParaRPr lang="en-US" sz="2400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NO.</a:t>
                      </a:r>
                      <a:br>
                        <a:rPr lang="en-US" sz="24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</a:br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HM’S</a:t>
                      </a:r>
                      <a:endParaRPr lang="en-US" sz="2400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NO.</a:t>
                      </a:r>
                      <a:br>
                        <a:rPr lang="en-US" sz="24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</a:br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AM’S</a:t>
                      </a:r>
                      <a:endParaRPr lang="en-US" sz="2400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   NO.</a:t>
                      </a:r>
                      <a:br>
                        <a:rPr lang="en-US" sz="24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</a:br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MEDALS</a:t>
                      </a:r>
                      <a:endParaRPr lang="en-US" sz="2400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BB</a:t>
                      </a: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11</a:t>
                      </a:r>
                      <a:endParaRPr lang="en-US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</a:t>
                      </a:r>
                      <a:endParaRPr lang="en-US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en-US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IB</a:t>
                      </a: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12</a:t>
                      </a:r>
                      <a:endParaRPr lang="en-US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</a:t>
                      </a:r>
                      <a:endParaRPr lang="en-US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en-US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MDB</a:t>
                      </a:r>
                      <a:endParaRPr lang="en-US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en-US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n-US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n-US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MTB</a:t>
                      </a:r>
                      <a:endParaRPr lang="en-US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n-US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n-US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n-US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SDB</a:t>
                      </a: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19</a:t>
                      </a:r>
                      <a:endParaRPr lang="en-US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11</a:t>
                      </a:r>
                      <a:endParaRPr lang="en-US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en-US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TB</a:t>
                      </a: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en-US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  <a:endParaRPr lang="en-US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  <a:endParaRPr lang="en-US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TOTAL</a:t>
                      </a:r>
                      <a:endParaRPr lang="en-US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49</a:t>
                      </a: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30</a:t>
                      </a:r>
                      <a:endParaRPr lang="en-US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</a:t>
                      </a:r>
                      <a:endParaRPr lang="en-US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Calibri"/>
                <a:cs typeface="Times New Roman"/>
              </a:rPr>
              <a:t>Jolly Joey</a:t>
            </a:r>
            <a:br>
              <a:rPr lang="en-US" dirty="0" smtClean="0">
                <a:ea typeface="Calibri"/>
                <a:cs typeface="Times New Roman"/>
              </a:rPr>
            </a:b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990600" y="6172200"/>
          <a:ext cx="6762751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200"/>
                <a:gridCol w="762000"/>
                <a:gridCol w="1281323"/>
                <a:gridCol w="1919077"/>
                <a:gridCol w="1962151"/>
              </a:tblGrid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1993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Calibri"/>
                          <a:cs typeface="Times New Roman"/>
                        </a:rPr>
                        <a:t>MDB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Calibri"/>
                          <a:cs typeface="Times New Roman"/>
                        </a:rPr>
                        <a:t>0J4-11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40-SDB  X  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4769" name="Picture 2" descr="C:\Documents and Settings\carla\Desktop\George's Program\Jolly Joey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960438"/>
            <a:ext cx="3352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r>
              <a:rPr lang="en-US" smtClean="0">
                <a:ea typeface="Calibri" pitchFamily="34" charset="0"/>
                <a:cs typeface="Times New Roman" pitchFamily="18" charset="0"/>
              </a:rPr>
              <a:t>Belle Plaine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838200" y="6172200"/>
          <a:ext cx="728407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9962"/>
                <a:gridCol w="626463"/>
                <a:gridCol w="1721408"/>
                <a:gridCol w="3368884"/>
                <a:gridCol w="637357"/>
              </a:tblGrid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1984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80-8-1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40-SDB X 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5793" name="Picture 2" descr="C:\Documents and Settings\carla\Desktop\George's Program\Belle Plaine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1143000"/>
            <a:ext cx="3230563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r>
              <a:rPr lang="en-US" smtClean="0">
                <a:ea typeface="Calibri" pitchFamily="34" charset="0"/>
                <a:cs typeface="Times New Roman" pitchFamily="18" charset="0"/>
              </a:rPr>
              <a:t>Sea Worthy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914400" y="6172200"/>
          <a:ext cx="728407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9962"/>
                <a:gridCol w="626463"/>
                <a:gridCol w="1721408"/>
                <a:gridCol w="3368884"/>
                <a:gridCol w="637357"/>
              </a:tblGrid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1984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Calibri"/>
                          <a:cs typeface="Times New Roman"/>
                        </a:rPr>
                        <a:t>80-2-2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Calibri"/>
                          <a:cs typeface="Times New Roman"/>
                        </a:rPr>
                        <a:t>40-SDB  X  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6817" name="Picture 2" descr="C:\Documents and Settings\carla\Desktop\George's Program\Seaworthy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1219200"/>
            <a:ext cx="3230563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r>
              <a:rPr lang="en-US" smtClean="0">
                <a:ea typeface="Calibri" pitchFamily="34" charset="0"/>
                <a:cs typeface="Times New Roman" pitchFamily="18" charset="0"/>
              </a:rPr>
              <a:t>Pipe Stone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838200" y="6172200"/>
          <a:ext cx="728407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9962"/>
                <a:gridCol w="626463"/>
                <a:gridCol w="1721408"/>
                <a:gridCol w="3368884"/>
                <a:gridCol w="637357"/>
              </a:tblGrid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1985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Calibri"/>
                          <a:cs typeface="Times New Roman"/>
                        </a:rPr>
                        <a:t>80-10-5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Calibri"/>
                          <a:cs typeface="Times New Roman"/>
                        </a:rPr>
                        <a:t>40-SDB  X  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7841" name="Picture 2" descr="C:\Documents and Settings\carla\Desktop\George's Program\Pipe Stone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219200"/>
            <a:ext cx="3230563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r>
              <a:rPr lang="en-US" smtClean="0">
                <a:ea typeface="Calibri" pitchFamily="34" charset="0"/>
                <a:cs typeface="Times New Roman" pitchFamily="18" charset="0"/>
              </a:rPr>
              <a:t>Straw Hat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914400" y="6172200"/>
          <a:ext cx="728407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9962"/>
                <a:gridCol w="626463"/>
                <a:gridCol w="1721408"/>
                <a:gridCol w="3368884"/>
                <a:gridCol w="637357"/>
              </a:tblGrid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1985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80-11-3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Calibri"/>
                          <a:cs typeface="Times New Roman"/>
                        </a:rPr>
                        <a:t>40-SDB X 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HM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8865" name="Picture 2" descr="C:\Documents and Settings\carla\Desktop\George's Program\Straw Hat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1219200"/>
            <a:ext cx="3230563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r>
              <a:rPr lang="en-US" smtClean="0">
                <a:ea typeface="Calibri" pitchFamily="34" charset="0"/>
                <a:cs typeface="Times New Roman" pitchFamily="18" charset="0"/>
              </a:rPr>
              <a:t>Live Jazz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219200" y="6172200"/>
          <a:ext cx="728407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9962"/>
                <a:gridCol w="626463"/>
                <a:gridCol w="1491575"/>
                <a:gridCol w="3598717"/>
                <a:gridCol w="637357"/>
              </a:tblGrid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1986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2A24-3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Calibri"/>
                          <a:cs typeface="Times New Roman"/>
                        </a:rPr>
                        <a:t>42-IB-Spring Bonnet X  SDB-L56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HM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9889" name="Picture 2" descr="C:\Documents and Settings\carla\Desktop\George's Program\Live Jazz 4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219200"/>
            <a:ext cx="3230563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r>
              <a:rPr lang="en-US" smtClean="0">
                <a:ea typeface="Calibri" pitchFamily="34" charset="0"/>
                <a:cs typeface="Times New Roman" pitchFamily="18" charset="0"/>
              </a:rPr>
              <a:t>Broad Grin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143000" y="6172200"/>
          <a:ext cx="7284075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9962"/>
                <a:gridCol w="626463"/>
                <a:gridCol w="958175"/>
                <a:gridCol w="3886200"/>
                <a:gridCol w="883275"/>
              </a:tblGrid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1987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2A25-2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Calibri"/>
                          <a:cs typeface="Times New Roman"/>
                        </a:rPr>
                        <a:t>42-(IB Appleblossom Pink X SDB)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HM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80913" name="Picture 2" descr="C:\Documents and Settings\carla\Desktop\George's Program\Broad Grin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219200"/>
            <a:ext cx="3230563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r>
              <a:rPr lang="en-US" smtClean="0">
                <a:ea typeface="Calibri" pitchFamily="34" charset="0"/>
                <a:cs typeface="Times New Roman" pitchFamily="18" charset="0"/>
              </a:rPr>
              <a:t>Jesse Lee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990600" y="6172200"/>
          <a:ext cx="71628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79"/>
                <a:gridCol w="616033"/>
                <a:gridCol w="1692748"/>
                <a:gridCol w="2746248"/>
                <a:gridCol w="1193292"/>
              </a:tblGrid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1987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0A21-10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Calibri"/>
                          <a:cs typeface="Times New Roman"/>
                        </a:rPr>
                        <a:t>40-SDB  X  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HM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81937" name="Picture 2" descr="C:\Documents and Settings\carla\Desktop\George's Program\Jesse Lee 2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143000"/>
            <a:ext cx="7269163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r>
              <a:rPr lang="en-US" smtClean="0">
                <a:ea typeface="Calibri" pitchFamily="34" charset="0"/>
                <a:cs typeface="Times New Roman" pitchFamily="18" charset="0"/>
              </a:rPr>
              <a:t>Home Port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914400" y="6172200"/>
          <a:ext cx="728407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9962"/>
                <a:gridCol w="626463"/>
                <a:gridCol w="1721408"/>
                <a:gridCol w="3368884"/>
                <a:gridCol w="637357"/>
              </a:tblGrid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1988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Calibri"/>
                          <a:cs typeface="Times New Roman"/>
                        </a:rPr>
                        <a:t>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0C5-1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40-SDB  X  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82961" name="Picture 2" descr="C:\Documents and Settings\carla\Desktop\George's Program\Home Port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1143000"/>
            <a:ext cx="3230563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r>
              <a:rPr lang="en-US" smtClean="0">
                <a:ea typeface="Calibri" pitchFamily="34" charset="0"/>
                <a:cs typeface="Times New Roman" pitchFamily="18" charset="0"/>
              </a:rPr>
              <a:t>Oh Jay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066800" y="6172200"/>
          <a:ext cx="70866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5171"/>
                <a:gridCol w="803126"/>
                <a:gridCol w="1242376"/>
                <a:gridCol w="3227914"/>
                <a:gridCol w="718013"/>
              </a:tblGrid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1988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2A30-4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42-SDB  X  (SDB x TB)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83985" name="Picture 2" descr="C:\Documents and Settings\carla\Desktop\George's Program\Oh Jay2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219200"/>
            <a:ext cx="7126288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457200"/>
          <a:ext cx="8763001" cy="6209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9179"/>
                <a:gridCol w="1722640"/>
                <a:gridCol w="1123461"/>
                <a:gridCol w="524283"/>
                <a:gridCol w="1123460"/>
                <a:gridCol w="2771203"/>
                <a:gridCol w="898775"/>
              </a:tblGrid>
              <a:tr h="2317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NO.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VARIETY NAME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INTRO YEAR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TYPE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SEED NO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CHROMOSOME- PARENTS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AWARDS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17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BC-46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Sounder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Lankow 1980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BB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7578-19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48-TB  X  </a:t>
                      </a:r>
                      <a:r>
                        <a:rPr lang="en-US" sz="1200" dirty="0" err="1" smtClean="0"/>
                        <a:t>Iaphylla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/>
                        <a:t>Geneva S2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HM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17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BC-07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Calico Cat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/>
                        <a:t>Lankow</a:t>
                      </a:r>
                      <a:r>
                        <a:rPr lang="en-US" sz="1200" dirty="0"/>
                        <a:t> 1989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BB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7B45-3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47-(IB Andi xTB) X BB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Medal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17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BC-37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Peach Ice Cream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/>
                        <a:t>Lankow</a:t>
                      </a:r>
                      <a:r>
                        <a:rPr lang="en-US" sz="1200" dirty="0"/>
                        <a:t> 1993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BB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7H106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47-IB-Marmalade Skies X  TB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HM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17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BC-02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Art Quake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/>
                        <a:t>Lankow</a:t>
                      </a:r>
                      <a:r>
                        <a:rPr lang="en-US" sz="1200" dirty="0"/>
                        <a:t> 1994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BB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7H108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47-(IB Andi x TB) X BB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17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BC-12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Cool Treat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/>
                        <a:t>Lankow</a:t>
                      </a:r>
                      <a:r>
                        <a:rPr lang="en-US" sz="1200" dirty="0"/>
                        <a:t> 1994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BB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6E+25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46-IB Hellcat X TB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HM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17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BC-45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Snoopy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Lankow 1996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BB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7K45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47-TB  X  6E25-Cool Treat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HM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17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BC-19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Friday Blues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Lankow 1997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BB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6L62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46-IB Friday Harbor-4A40-5 X TB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HM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17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BC-23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Indigo Doll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Lankow 1997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BB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7L75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47-TB X 6E25-Cool Treat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HM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17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BC-13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Cotton Charmer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Lankow 1998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BB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7K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47-Unknown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17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BC-10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Classic Navy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Lankow 1999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BB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8K51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48-TB X TB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AM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17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BC-32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Mango </a:t>
                      </a:r>
                      <a:r>
                        <a:rPr lang="en-US" sz="1200" dirty="0" err="1"/>
                        <a:t>Smoothy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Lankow 2000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BB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5L41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45-(IB-Ask Alma  x  42 seed) X  BB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AM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14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BC-01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/>
                        <a:t>Andi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/>
                        <a:t>Lankow</a:t>
                      </a:r>
                      <a:r>
                        <a:rPr lang="en-US" sz="1200" dirty="0"/>
                        <a:t> 1974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IB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L805-1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44- TB X SDB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HM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17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BC-14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Country Dee Jay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Lankow 1979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IB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7544-1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44- Lilliput x </a:t>
                      </a:r>
                      <a:r>
                        <a:rPr lang="en-US" sz="1200" dirty="0" err="1" smtClean="0"/>
                        <a:t>Iaphylla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/>
                        <a:t>Geneva S2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HM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17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BC-05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Briquet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Lankow 1980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IB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6622-1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44-TB X (TB x </a:t>
                      </a:r>
                      <a:r>
                        <a:rPr lang="en-US" sz="1200" dirty="0" err="1"/>
                        <a:t>Ipumila</a:t>
                      </a:r>
                      <a:r>
                        <a:rPr lang="en-US" sz="1200" dirty="0"/>
                        <a:t>)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HM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17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BC-28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Keri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/>
                        <a:t>Lankow</a:t>
                      </a:r>
                      <a:r>
                        <a:rPr lang="en-US" sz="1200" dirty="0"/>
                        <a:t> 1980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IB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7592-2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44-TB  X  SDB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17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BC-33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Moss Bay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Lankow 1986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IB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4A39-1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44-SDB  X  </a:t>
                      </a:r>
                      <a:r>
                        <a:rPr lang="en-US" sz="1200" dirty="0" err="1" smtClean="0"/>
                        <a:t>Iaphylla</a:t>
                      </a:r>
                      <a:r>
                        <a:rPr lang="en-US" sz="1200" dirty="0" smtClean="0"/>
                        <a:t>-Geneva </a:t>
                      </a:r>
                      <a:r>
                        <a:rPr lang="en-US" sz="1200" dirty="0"/>
                        <a:t>S2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HM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17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BC-03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Ask Alma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Lankow 1987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IB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4B-32-7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44-TB X SDB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Medal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17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BC-20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Friday Harbor 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Lankow 1989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IB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4A40-5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46-SDB X TB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HM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17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BC-29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Lady Day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Lankow 1990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IB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4C39-3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44-SDB  X  TB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17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BC-27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Kara Noelle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Lankow 1991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IB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4F50-3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44-TB X SDB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17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BC-08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Cee Jay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Lankow 1992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IB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4G35-1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44-TB X SDB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Medal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17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BC-30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Lemon Whip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Lankow 1993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IB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4H55-1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44- TB X SDB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AM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17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BC-43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/>
                        <a:t>Santas</a:t>
                      </a:r>
                      <a:r>
                        <a:rPr lang="en-US" sz="1200" dirty="0"/>
                        <a:t> Helper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Lankow 1997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IB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4J34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44-(TB X(( IB-Cheers x  (TB x  SDB))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14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BC-21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Hey There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latin typeface="Calibri"/>
                          <a:ea typeface="Calibri"/>
                          <a:cs typeface="Times New Roman"/>
                        </a:rPr>
                        <a:t>Lankow</a:t>
                      </a: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 1992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MDB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OH1-1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36-SDB  X  MDB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Medal</a:t>
                      </a:r>
                    </a:p>
                  </a:txBody>
                  <a:tcPr marL="68580" marR="68580" marT="0" marB="0"/>
                </a:tc>
              </a:tr>
              <a:tr h="2317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BC-26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Jolly Joey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latin typeface="Calibri"/>
                          <a:ea typeface="Calibri"/>
                          <a:cs typeface="Times New Roman"/>
                        </a:rPr>
                        <a:t>Lankow</a:t>
                      </a: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 1993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MDB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0J4-11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40-SDB  X  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Title 3"/>
          <p:cNvSpPr txBox="1">
            <a:spLocks/>
          </p:cNvSpPr>
          <p:nvPr/>
        </p:nvSpPr>
        <p:spPr>
          <a:xfrm>
            <a:off x="609600" y="0"/>
            <a:ext cx="8229600" cy="38100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400" b="1" dirty="0" smtClean="0">
                <a:latin typeface="+mj-lt"/>
                <a:ea typeface="+mj-ea"/>
                <a:cs typeface="+mj-cs"/>
              </a:rPr>
              <a:t>CAROL  LANKOW'S  INTRODUCTIONS  (BB, IB, MDB)</a:t>
            </a:r>
            <a:endParaRPr lang="en-US" sz="24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Calibri" pitchFamily="34" charset="0"/>
                <a:cs typeface="Times New Roman" pitchFamily="18" charset="0"/>
              </a:rPr>
              <a:t>Over Easy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143000" y="6172200"/>
          <a:ext cx="728407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9962"/>
                <a:gridCol w="626463"/>
                <a:gridCol w="1721408"/>
                <a:gridCol w="3368884"/>
                <a:gridCol w="637357"/>
              </a:tblGrid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1990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Calibri"/>
                          <a:cs typeface="Times New Roman"/>
                        </a:rPr>
                        <a:t>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0F6-25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40-SDB  X  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HM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85009" name="Picture 2" descr="C:\Documents and Settings\carla\Desktop\George's Program\Over Easy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219200"/>
            <a:ext cx="3230563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r>
              <a:rPr lang="en-US" smtClean="0">
                <a:ea typeface="Calibri" pitchFamily="34" charset="0"/>
                <a:cs typeface="Times New Roman" pitchFamily="18" charset="0"/>
              </a:rPr>
              <a:t>Rosalie M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990600" y="6172200"/>
          <a:ext cx="7315199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0983"/>
                <a:gridCol w="613678"/>
                <a:gridCol w="1686277"/>
                <a:gridCol w="3300131"/>
                <a:gridCol w="804130"/>
              </a:tblGrid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1990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Calibri"/>
                          <a:cs typeface="Times New Roman"/>
                        </a:rPr>
                        <a:t>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2F28-5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42-(IB-Peachy Face  X  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86033" name="Picture 2" descr="C:\Documents and Settings\carla\Desktop\George's Program\Rosalie M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143000"/>
            <a:ext cx="7269163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r>
              <a:rPr lang="en-US" smtClean="0">
                <a:ea typeface="Calibri" pitchFamily="34" charset="0"/>
                <a:cs typeface="Times New Roman" pitchFamily="18" charset="0"/>
              </a:rPr>
              <a:t>Violet Wood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143000" y="6172200"/>
          <a:ext cx="728407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9962"/>
                <a:gridCol w="626463"/>
                <a:gridCol w="1721408"/>
                <a:gridCol w="3368884"/>
                <a:gridCol w="637357"/>
              </a:tblGrid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1990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Calibri"/>
                          <a:cs typeface="Times New Roman"/>
                        </a:rPr>
                        <a:t>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0C4-4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40-SDB X 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87057" name="Picture 6" descr="VIOLET WOOD0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143000"/>
            <a:ext cx="3230563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r>
              <a:rPr lang="en-US" smtClean="0">
                <a:ea typeface="Calibri" pitchFamily="34" charset="0"/>
                <a:cs typeface="Times New Roman" pitchFamily="18" charset="0"/>
              </a:rPr>
              <a:t>Nut Ruffles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143000" y="6172200"/>
          <a:ext cx="728407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9962"/>
                <a:gridCol w="626463"/>
                <a:gridCol w="1721408"/>
                <a:gridCol w="3368884"/>
                <a:gridCol w="637357"/>
              </a:tblGrid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1992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Calibri"/>
                          <a:cs typeface="Times New Roman"/>
                        </a:rPr>
                        <a:t>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0H15-1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40-SDB  X  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AM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88081" name="Picture 2" descr="C:\Documents and Settings\carla\Desktop\George's Program\Nut Ruffles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219200"/>
            <a:ext cx="3230563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r>
              <a:rPr lang="en-US" smtClean="0">
                <a:ea typeface="Calibri" pitchFamily="34" charset="0"/>
                <a:cs typeface="Times New Roman" pitchFamily="18" charset="0"/>
              </a:rPr>
              <a:t>Jewelers Art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143000" y="6172200"/>
          <a:ext cx="728407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9962"/>
                <a:gridCol w="626463"/>
                <a:gridCol w="1721408"/>
                <a:gridCol w="3368884"/>
                <a:gridCol w="637357"/>
              </a:tblGrid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1993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Calibri"/>
                          <a:cs typeface="Times New Roman"/>
                        </a:rPr>
                        <a:t>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Calibri"/>
                          <a:cs typeface="Times New Roman"/>
                        </a:rPr>
                        <a:t>0H15-2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40-SDB  X  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AM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89105" name="Picture 4" descr="Jeweler's Art SDB CL 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19200"/>
            <a:ext cx="7269163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r>
              <a:rPr lang="en-US" smtClean="0">
                <a:ea typeface="Calibri" pitchFamily="34" charset="0"/>
                <a:cs typeface="Times New Roman" pitchFamily="18" charset="0"/>
              </a:rPr>
              <a:t>Plum Lucky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143000" y="6172200"/>
          <a:ext cx="728407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9962"/>
                <a:gridCol w="626463"/>
                <a:gridCol w="1721408"/>
                <a:gridCol w="3368884"/>
                <a:gridCol w="637357"/>
              </a:tblGrid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1994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Calibri"/>
                          <a:cs typeface="Times New Roman"/>
                        </a:rPr>
                        <a:t>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Calibri"/>
                          <a:cs typeface="Times New Roman"/>
                        </a:rPr>
                        <a:t>0F4-2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40-SDB  X 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HM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90129" name="Picture 2" descr="C:\Documents and Settings\carla\Desktop\George's Program\Plum Lucky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219200"/>
            <a:ext cx="3230563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r>
              <a:rPr lang="en-US" smtClean="0">
                <a:ea typeface="Calibri" pitchFamily="34" charset="0"/>
                <a:cs typeface="Times New Roman" pitchFamily="18" charset="0"/>
              </a:rPr>
              <a:t>Tickled Peach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914400" y="6172200"/>
          <a:ext cx="73152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9167"/>
                <a:gridCol w="609655"/>
                <a:gridCol w="1675223"/>
                <a:gridCol w="3039179"/>
                <a:gridCol w="1011976"/>
              </a:tblGrid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1994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Calibri"/>
                          <a:cs typeface="Times New Roman"/>
                        </a:rPr>
                        <a:t>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Calibri"/>
                          <a:cs typeface="Times New Roman"/>
                        </a:rPr>
                        <a:t>2H27-1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42-IB-Spring Dancer X 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HM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91153" name="Picture 2" descr="C:\Documents and Settings\carla\Desktop\George's Program\Tickled Peach 3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143000"/>
            <a:ext cx="7269163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r>
              <a:rPr lang="en-US" smtClean="0">
                <a:ea typeface="Calibri" pitchFamily="34" charset="0"/>
                <a:cs typeface="Times New Roman" pitchFamily="18" charset="0"/>
              </a:rPr>
              <a:t>China Peach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143000" y="6172200"/>
          <a:ext cx="728407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9962"/>
                <a:gridCol w="626463"/>
                <a:gridCol w="1721408"/>
                <a:gridCol w="3368884"/>
                <a:gridCol w="637357"/>
              </a:tblGrid>
              <a:tr h="4572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1995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Calibri"/>
                          <a:cs typeface="Times New Roman"/>
                        </a:rPr>
                        <a:t>1D24-3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41-SDB X 2A25-2-Broad Grin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HM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92177" name="Picture 2" descr="C:\Documents and Settings\carla\Desktop\George's Program\China peach 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143000"/>
            <a:ext cx="7269163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r>
              <a:rPr lang="en-US" smtClean="0">
                <a:ea typeface="Calibri" pitchFamily="34" charset="0"/>
                <a:cs typeface="Times New Roman" pitchFamily="18" charset="0"/>
              </a:rPr>
              <a:t>Condensed Version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914400" y="6172200"/>
          <a:ext cx="728407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9962"/>
                <a:gridCol w="626463"/>
                <a:gridCol w="1721408"/>
                <a:gridCol w="3368884"/>
                <a:gridCol w="637357"/>
              </a:tblGrid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1999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Calibri"/>
                          <a:cs typeface="Times New Roman"/>
                        </a:rPr>
                        <a:t>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Calibri"/>
                          <a:cs typeface="Times New Roman"/>
                        </a:rPr>
                        <a:t>0L13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40-SDB   X  SBD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93201" name="Picture 4" descr="Condensed Version SDB CL 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19200"/>
            <a:ext cx="7269163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r>
              <a:rPr lang="en-US" smtClean="0">
                <a:ea typeface="Calibri" pitchFamily="34" charset="0"/>
                <a:cs typeface="Times New Roman" pitchFamily="18" charset="0"/>
              </a:rPr>
              <a:t>Peach Ruffles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990600" y="6172200"/>
          <a:ext cx="728407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9962"/>
                <a:gridCol w="626463"/>
                <a:gridCol w="1721408"/>
                <a:gridCol w="3368884"/>
                <a:gridCol w="637357"/>
              </a:tblGrid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2000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Calibri"/>
                          <a:cs typeface="Times New Roman"/>
                        </a:rPr>
                        <a:t>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0L1-C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40-SDB  X  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HM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94225" name="Picture 4" descr="Peach Ruffles SDB C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143000"/>
            <a:ext cx="7269163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609600"/>
          <a:ext cx="8686801" cy="5879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1600200"/>
                <a:gridCol w="990600"/>
                <a:gridCol w="609600"/>
                <a:gridCol w="762000"/>
                <a:gridCol w="3352800"/>
                <a:gridCol w="762001"/>
              </a:tblGrid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NO.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VARIETY NAME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INTRO YEAR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TYPE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SEED NO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CHROMOSOME- PARENTS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AWARDS</a:t>
                      </a:r>
                    </a:p>
                  </a:txBody>
                  <a:tcPr marL="68580" marR="68580" marT="0" marB="0"/>
                </a:tc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BC-04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Belle </a:t>
                      </a:r>
                      <a:r>
                        <a:rPr lang="en-US" sz="1200" dirty="0" err="1">
                          <a:latin typeface="Calibri"/>
                          <a:ea typeface="Calibri"/>
                          <a:cs typeface="Times New Roman"/>
                        </a:rPr>
                        <a:t>Plaine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latin typeface="Calibri"/>
                          <a:ea typeface="Calibri"/>
                          <a:cs typeface="Times New Roman"/>
                        </a:rPr>
                        <a:t>Lankow</a:t>
                      </a: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 1984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80-8-1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40-SDB X 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BC-44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Sea Worthy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latin typeface="Calibri"/>
                          <a:ea typeface="Calibri"/>
                          <a:cs typeface="Times New Roman"/>
                        </a:rPr>
                        <a:t>Lankow</a:t>
                      </a: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 1984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80-2-2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40-SDB  X  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BC-40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Pipe Stone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latin typeface="Calibri"/>
                          <a:ea typeface="Calibri"/>
                          <a:cs typeface="Times New Roman"/>
                        </a:rPr>
                        <a:t>Lankow</a:t>
                      </a: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 1985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80-10-5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40-SDB  X  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BC-47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Straw Hat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latin typeface="Calibri"/>
                          <a:ea typeface="Calibri"/>
                          <a:cs typeface="Times New Roman"/>
                        </a:rPr>
                        <a:t>Lankow</a:t>
                      </a: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 1985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80-11-3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40-SDB X 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HM</a:t>
                      </a:r>
                    </a:p>
                  </a:txBody>
                  <a:tcPr marL="68580" marR="68580" marT="0" marB="0"/>
                </a:tc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BC-31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Live Jazz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latin typeface="Calibri"/>
                          <a:ea typeface="Calibri"/>
                          <a:cs typeface="Times New Roman"/>
                        </a:rPr>
                        <a:t>Lankow</a:t>
                      </a: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 1986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2A24-3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42-IB-Spring Bonnet X  SDB-L56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HM</a:t>
                      </a:r>
                    </a:p>
                  </a:txBody>
                  <a:tcPr marL="68580" marR="68580" marT="0" marB="0"/>
                </a:tc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BC-06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Broad Grin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Lankow 1987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2A25-2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42-(IB Appleblossom Pink X SDB)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HM</a:t>
                      </a:r>
                    </a:p>
                  </a:txBody>
                  <a:tcPr marL="68580" marR="68580" marT="0" marB="0"/>
                </a:tc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BC-24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Jesse Lee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latin typeface="Calibri"/>
                          <a:ea typeface="Calibri"/>
                          <a:cs typeface="Times New Roman"/>
                        </a:rPr>
                        <a:t>Lankow</a:t>
                      </a: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 1987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0A21-10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40-SDB  X  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HM</a:t>
                      </a:r>
                    </a:p>
                  </a:txBody>
                  <a:tcPr marL="68580" marR="68580" marT="0" marB="0"/>
                </a:tc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BC-22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Home Port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Lankow 1988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0C5-1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40-SDB  X  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BC-35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Oh Jay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Lankow 1988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2A30-4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42-SDB  X  (SDB x TB)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BC-36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Over Easy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Lankow 1990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0F6-25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40-SDB  X  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HM</a:t>
                      </a:r>
                    </a:p>
                  </a:txBody>
                  <a:tcPr marL="68580" marR="68580" marT="0" marB="0"/>
                </a:tc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BC-42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Rosalie 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Lankow 1990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2F28-5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42-(IB-Peachy Face  X  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BC-49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Violet Wood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Lankow 1990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0C4-4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40-SDB X 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BC-34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Nut Ruffles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Lankow 1992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0H15-1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40-SDB  X  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AM</a:t>
                      </a:r>
                    </a:p>
                  </a:txBody>
                  <a:tcPr marL="68580" marR="68580" marT="0" marB="0"/>
                </a:tc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BC-25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Jewelers Art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Lankow 1993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0H15-2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40-SDB  X  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AM</a:t>
                      </a:r>
                    </a:p>
                  </a:txBody>
                  <a:tcPr marL="68580" marR="68580" marT="0" marB="0"/>
                </a:tc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BC-41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Plum Lucky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Lankow 1994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0F4-2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40-SDB  X 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HM</a:t>
                      </a:r>
                    </a:p>
                  </a:txBody>
                  <a:tcPr marL="68580" marR="68580" marT="0" marB="0"/>
                </a:tc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BC-48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Tickled Peach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Lankow 1994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2H27-1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42-IB-Spring Dancer X 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HM</a:t>
                      </a:r>
                    </a:p>
                  </a:txBody>
                  <a:tcPr marL="68580" marR="68580" marT="0" marB="0"/>
                </a:tc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BC-09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China Peach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Lankow 1995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1D24-3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41-SDB X 2A25-2-Broad Grin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HM</a:t>
                      </a:r>
                    </a:p>
                  </a:txBody>
                  <a:tcPr marL="68580" marR="68580" marT="0" marB="0"/>
                </a:tc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BC-11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Condensed Version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Lankow 1999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0L13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40-SDB   X  SBD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BC-38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Peach Ruffles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Lankow 2000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/>
                          <a:ea typeface="Calibri"/>
                          <a:cs typeface="Times New Roman"/>
                        </a:rPr>
                        <a:t>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0L1-C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40-SDB  X  SDB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HM</a:t>
                      </a:r>
                    </a:p>
                  </a:txBody>
                  <a:tcPr marL="68580" marR="68580" marT="0" marB="0"/>
                </a:tc>
              </a:tr>
              <a:tr h="914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Pink Buttons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latin typeface="Calibri"/>
                          <a:ea typeface="Calibri"/>
                          <a:cs typeface="Times New Roman"/>
                        </a:rPr>
                        <a:t>Lankow</a:t>
                      </a: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1996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MTB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Ozark Evening X (Abridged Version x </a:t>
                      </a:r>
                      <a:r>
                        <a:rPr lang="en-US" sz="1200" dirty="0" err="1" smtClean="0">
                          <a:latin typeface="Calibri" pitchFamily="34" charset="0"/>
                          <a:ea typeface="Calibri"/>
                          <a:cs typeface="Times New Roman"/>
                        </a:rPr>
                        <a:t>Greensleeves</a:t>
                      </a:r>
                      <a:r>
                        <a:rPr lang="en-US" sz="1200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)</a:t>
                      </a:r>
                      <a:endParaRPr lang="en-US" sz="12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AM</a:t>
                      </a:r>
                      <a:endParaRPr lang="en-US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14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BC-18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Dress Blues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/>
                        <a:t>Lankow</a:t>
                      </a:r>
                      <a:r>
                        <a:rPr lang="en-US" sz="1200" dirty="0"/>
                        <a:t> 1986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TB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80-20-1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48- TB X TB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BC-15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Dancing Sunspots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/>
                        <a:t>Lankow</a:t>
                      </a:r>
                      <a:r>
                        <a:rPr lang="en-US" sz="1200" dirty="0"/>
                        <a:t> 2001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TB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7L78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47-TB X  ( IB-Marmalade Skies x TB)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BC-16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Dotted Ditty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/>
                        <a:t>Lankow</a:t>
                      </a:r>
                      <a:r>
                        <a:rPr lang="en-US" sz="1200" dirty="0"/>
                        <a:t> 2001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TB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6K16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46-IB-Cee Jay X TB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7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BC-17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Dream Away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Lankow 2002</a:t>
                      </a:r>
                      <a:endParaRPr lang="en-US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TB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7J69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47-IB -Looking Good X TB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Title 3"/>
          <p:cNvSpPr txBox="1">
            <a:spLocks/>
          </p:cNvSpPr>
          <p:nvPr/>
        </p:nvSpPr>
        <p:spPr>
          <a:xfrm>
            <a:off x="609600" y="-76200"/>
            <a:ext cx="8229600" cy="60960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b="1" dirty="0" smtClean="0">
                <a:latin typeface="+mj-lt"/>
                <a:ea typeface="+mj-ea"/>
                <a:cs typeface="+mj-cs"/>
              </a:rPr>
              <a:t>CAROL  LANKOW'S  INTRODUCTIONS (SDB, MTB, TB)</a:t>
            </a:r>
            <a:endParaRPr lang="en-US" sz="28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r>
              <a:rPr lang="en-US" smtClean="0"/>
              <a:t>Dress Blues</a:t>
            </a:r>
            <a:endParaRPr lang="en-US" smtClean="0"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990600" y="6172200"/>
          <a:ext cx="728407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9962"/>
                <a:gridCol w="626463"/>
                <a:gridCol w="1721408"/>
                <a:gridCol w="3368884"/>
                <a:gridCol w="637357"/>
              </a:tblGrid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/>
                        <a:t>1986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TB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/>
                        <a:t>80-20-1</a:t>
                      </a:r>
                      <a:endParaRPr lang="en-US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/>
                        <a:t>48- TB X TB</a:t>
                      </a:r>
                      <a:endParaRPr lang="en-US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95249" name="Picture 2" descr="C:\Documents and Settings\carla\Desktop\George's Program\Dress Blues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219200"/>
            <a:ext cx="3230563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en-US" smtClean="0"/>
              <a:t>Dancing Sunspots</a:t>
            </a:r>
            <a:endParaRPr lang="en-US" smtClean="0"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990600" y="6172200"/>
          <a:ext cx="728407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9962"/>
                <a:gridCol w="626463"/>
                <a:gridCol w="958175"/>
                <a:gridCol w="4132117"/>
                <a:gridCol w="637357"/>
              </a:tblGrid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/>
                        <a:t>2001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TB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7L78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47-TB X  ( IB-Marmalade Skies x TB)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96273" name="Picture 2" descr="C:\Documents and Settings\carla\Desktop\George's Program\Lankow-DancingSunspots0604-500x4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143000"/>
            <a:ext cx="5256213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en-US" smtClean="0"/>
              <a:t>Dotted Ditty</a:t>
            </a:r>
            <a:endParaRPr lang="en-US" smtClean="0"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143000" y="6172200"/>
          <a:ext cx="728407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9962"/>
                <a:gridCol w="626463"/>
                <a:gridCol w="1721408"/>
                <a:gridCol w="3368884"/>
                <a:gridCol w="637357"/>
              </a:tblGrid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/>
                        <a:t>2001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TB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6K16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46-IB-Cee Jay X TB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97297" name="Picture 2" descr="C:\Documents and Settings\carla\Desktop\George's Program\Dotted Ditty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143000"/>
            <a:ext cx="7269163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en-US" smtClean="0"/>
              <a:t>Dream Away</a:t>
            </a:r>
            <a:endParaRPr lang="en-US" smtClean="0"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914400" y="6172200"/>
          <a:ext cx="728407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9962"/>
                <a:gridCol w="626463"/>
                <a:gridCol w="1721408"/>
                <a:gridCol w="3368884"/>
                <a:gridCol w="637357"/>
              </a:tblGrid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/>
                        <a:t>2002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TB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7J69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47-IB -Looking Good X TB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98321" name="Picture 2" descr="C:\Documents and Settings\carla\Desktop\George's Program\Lankow-DreamAwayFresno Andi #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143000"/>
            <a:ext cx="5384800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smtClean="0"/>
              <a:t>Terry </a:t>
            </a:r>
            <a:r>
              <a:rPr lang="en-US" sz="4000" dirty="0" err="1" smtClean="0"/>
              <a:t>Aitken</a:t>
            </a:r>
            <a:r>
              <a:rPr lang="en-US" sz="4000" dirty="0" smtClean="0"/>
              <a:t>,  Carol </a:t>
            </a:r>
            <a:r>
              <a:rPr lang="en-US" sz="4000" dirty="0" err="1" smtClean="0"/>
              <a:t>Lankow</a:t>
            </a:r>
            <a:r>
              <a:rPr lang="en-US" sz="4000" dirty="0" smtClean="0"/>
              <a:t>,  Bennett Jones 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2700" dirty="0"/>
          </a:p>
        </p:txBody>
      </p:sp>
      <p:pic>
        <p:nvPicPr>
          <p:cNvPr id="14339" name="Picture 4" descr="Phoenix008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838200"/>
            <a:ext cx="5389563" cy="530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Rectangle 7"/>
          <p:cNvSpPr>
            <a:spLocks noChangeArrowheads="1"/>
          </p:cNvSpPr>
          <p:nvPr/>
        </p:nvSpPr>
        <p:spPr bwMode="auto">
          <a:xfrm>
            <a:off x="3048000" y="6248400"/>
            <a:ext cx="4000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Calibri" pitchFamily="34" charset="0"/>
              </a:rPr>
              <a:t>AIS Convention, Phoenix 1987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THE END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066800" y="3733800"/>
            <a:ext cx="7162800" cy="1752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Sounder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6172200"/>
          <a:ext cx="830580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0135"/>
                <a:gridCol w="720890"/>
                <a:gridCol w="1980875"/>
                <a:gridCol w="3492500"/>
                <a:gridCol w="1041400"/>
              </a:tblGrid>
              <a:tr h="381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1980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BB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/>
                        <a:t>7578-19</a:t>
                      </a:r>
                      <a:endParaRPr lang="en-US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48-TB  X  </a:t>
                      </a:r>
                      <a:r>
                        <a:rPr lang="en-US" sz="2000" dirty="0" err="1" smtClean="0"/>
                        <a:t>Iaphylla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/>
                        <a:t>Geneva S2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HM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0193" name="Picture 8" descr="BB.Sounder 003 (Lankow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19200"/>
            <a:ext cx="7543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en-US" smtClean="0"/>
              <a:t>Calico Cat</a:t>
            </a:r>
            <a:endParaRPr lang="en-US" smtClean="0"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6172200"/>
          <a:ext cx="830580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1"/>
                <a:gridCol w="762000"/>
                <a:gridCol w="1439074"/>
                <a:gridCol w="3894926"/>
                <a:gridCol w="1142999"/>
              </a:tblGrid>
              <a:tr h="381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/>
                        <a:t>1989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/>
                        <a:t>BB</a:t>
                      </a:r>
                      <a:endParaRPr lang="en-US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/>
                        <a:t>7B45-3</a:t>
                      </a:r>
                      <a:endParaRPr lang="en-US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/>
                        <a:t>47-(IB Andi xTB) X BB</a:t>
                      </a:r>
                      <a:endParaRPr lang="en-US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Medal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1217" name="Picture 2" descr="C:\Documents and Settings\carla\Desktop\George's Program\CALICOCAT1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143000"/>
            <a:ext cx="7467600" cy="49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r>
              <a:rPr lang="en-US" smtClean="0"/>
              <a:t>Peach Ice Cream</a:t>
            </a:r>
            <a:endParaRPr lang="en-US" smtClean="0"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6172200"/>
          <a:ext cx="8274673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6432"/>
                <a:gridCol w="711659"/>
                <a:gridCol w="1955511"/>
                <a:gridCol w="3827036"/>
                <a:gridCol w="724035"/>
              </a:tblGrid>
              <a:tr h="381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/>
                        <a:t>1993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BB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7H106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47-IB-Marmalade Skies X  TB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HM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2241" name="Picture 6" descr="BB.Peach Ice Cream (Leonine Iris 2009) 236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143000"/>
            <a:ext cx="6461125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r>
              <a:rPr lang="en-US" smtClean="0"/>
              <a:t>Art Quake</a:t>
            </a:r>
            <a:endParaRPr lang="en-US" smtClean="0"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990600" y="6172200"/>
          <a:ext cx="7284074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9962"/>
                <a:gridCol w="626463"/>
                <a:gridCol w="1721408"/>
                <a:gridCol w="3368884"/>
                <a:gridCol w="637357"/>
              </a:tblGrid>
              <a:tr h="381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/>
                        <a:t>1994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BB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7H108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47-(IB </a:t>
                      </a:r>
                      <a:r>
                        <a:rPr lang="en-US" sz="2000" dirty="0" err="1"/>
                        <a:t>Andi</a:t>
                      </a:r>
                      <a:r>
                        <a:rPr lang="en-US" sz="2000" dirty="0"/>
                        <a:t> x TB) X BB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3265" name="Picture 2" descr="C:\Documents and Settings\carla\Desktop\George's Program\Artquake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219200"/>
            <a:ext cx="7269163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1188</Words>
  <Application>Microsoft Office PowerPoint</Application>
  <PresentationFormat>On-screen Show (4:3)</PresentationFormat>
  <Paragraphs>654</Paragraphs>
  <Slides>55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Office Theme</vt:lpstr>
      <vt:lpstr>HYBRIDIZING OF MEDIAN IRISES Featuring Introductions of Carol Lankow</vt:lpstr>
      <vt:lpstr>BEARDED IRIS CONFIGURATION</vt:lpstr>
      <vt:lpstr>CAROL'S AWARDS BY CLASSES OF IRIS</vt:lpstr>
      <vt:lpstr>Slide 4</vt:lpstr>
      <vt:lpstr>Slide 5</vt:lpstr>
      <vt:lpstr>Sounder</vt:lpstr>
      <vt:lpstr>Calico Cat</vt:lpstr>
      <vt:lpstr>Peach Ice Cream</vt:lpstr>
      <vt:lpstr>Art Quake</vt:lpstr>
      <vt:lpstr>Cool Treat</vt:lpstr>
      <vt:lpstr>Snoopy</vt:lpstr>
      <vt:lpstr>Friday Blues</vt:lpstr>
      <vt:lpstr>Indigo Doll</vt:lpstr>
      <vt:lpstr>Cotton Charmer</vt:lpstr>
      <vt:lpstr>Classic Navy</vt:lpstr>
      <vt:lpstr>Mango Smoothy</vt:lpstr>
      <vt:lpstr>Andi</vt:lpstr>
      <vt:lpstr>Country Dee Jay</vt:lpstr>
      <vt:lpstr>Briquet</vt:lpstr>
      <vt:lpstr>Keri</vt:lpstr>
      <vt:lpstr>Moss Bay</vt:lpstr>
      <vt:lpstr>Ask Alma</vt:lpstr>
      <vt:lpstr>Friday Harbor </vt:lpstr>
      <vt:lpstr>Lady Day</vt:lpstr>
      <vt:lpstr>Kara Noelle</vt:lpstr>
      <vt:lpstr>Cee Jay</vt:lpstr>
      <vt:lpstr>Lemon Whip</vt:lpstr>
      <vt:lpstr>Santas Helper</vt:lpstr>
      <vt:lpstr>Hey There</vt:lpstr>
      <vt:lpstr>Jolly Joey </vt:lpstr>
      <vt:lpstr>Belle Plaine</vt:lpstr>
      <vt:lpstr>Sea Worthy</vt:lpstr>
      <vt:lpstr>Pipe Stone</vt:lpstr>
      <vt:lpstr>Straw Hat</vt:lpstr>
      <vt:lpstr>Live Jazz</vt:lpstr>
      <vt:lpstr>Broad Grin</vt:lpstr>
      <vt:lpstr>Jesse Lee</vt:lpstr>
      <vt:lpstr>Home Port</vt:lpstr>
      <vt:lpstr>Oh Jay</vt:lpstr>
      <vt:lpstr>Over Easy</vt:lpstr>
      <vt:lpstr>Rosalie M</vt:lpstr>
      <vt:lpstr>Violet Wood</vt:lpstr>
      <vt:lpstr>Nut Ruffles</vt:lpstr>
      <vt:lpstr>Jewelers Art</vt:lpstr>
      <vt:lpstr>Plum Lucky</vt:lpstr>
      <vt:lpstr>Tickled Peach</vt:lpstr>
      <vt:lpstr>China Peach</vt:lpstr>
      <vt:lpstr>Condensed Version</vt:lpstr>
      <vt:lpstr>Peach Ruffles</vt:lpstr>
      <vt:lpstr>Dress Blues</vt:lpstr>
      <vt:lpstr>Dancing Sunspots</vt:lpstr>
      <vt:lpstr>Dotted Ditty</vt:lpstr>
      <vt:lpstr>Dream Away</vt:lpstr>
      <vt:lpstr>Terry Aitken,  Carol Lankow,  Bennett Jones  </vt:lpstr>
      <vt:lpstr>THE END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HYBRIDIZING OF MEDIAN IRISES Featuring Introductions of Carol Lankow</dc:title>
  <dc:creator>Carla</dc:creator>
  <cp:lastModifiedBy>ha</cp:lastModifiedBy>
  <cp:revision>177</cp:revision>
  <dcterms:created xsi:type="dcterms:W3CDTF">2009-09-25T03:19:27Z</dcterms:created>
  <dcterms:modified xsi:type="dcterms:W3CDTF">2009-10-01T03:52:42Z</dcterms:modified>
</cp:coreProperties>
</file>